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27"/>
  </p:notesMasterIdLst>
  <p:sldIdLst>
    <p:sldId id="256" r:id="rId2"/>
    <p:sldId id="257" r:id="rId3"/>
    <p:sldId id="258" r:id="rId4"/>
    <p:sldId id="268" r:id="rId5"/>
    <p:sldId id="269" r:id="rId6"/>
    <p:sldId id="270" r:id="rId7"/>
    <p:sldId id="267" r:id="rId8"/>
    <p:sldId id="272" r:id="rId9"/>
    <p:sldId id="271" r:id="rId10"/>
    <p:sldId id="294" r:id="rId11"/>
    <p:sldId id="265" r:id="rId12"/>
    <p:sldId id="277" r:id="rId13"/>
    <p:sldId id="278" r:id="rId14"/>
    <p:sldId id="259" r:id="rId15"/>
    <p:sldId id="260" r:id="rId16"/>
    <p:sldId id="261" r:id="rId17"/>
    <p:sldId id="262" r:id="rId18"/>
    <p:sldId id="273" r:id="rId19"/>
    <p:sldId id="264" r:id="rId20"/>
    <p:sldId id="280" r:id="rId21"/>
    <p:sldId id="279" r:id="rId22"/>
    <p:sldId id="289" r:id="rId23"/>
    <p:sldId id="288" r:id="rId24"/>
    <p:sldId id="281" r:id="rId25"/>
    <p:sldId id="29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52578-460B-7140-BF2D-5B2F35FBEAFC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036F2-7D79-5E49-929A-0A332A36F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the definition of Technology.  Remind them to frame everything in terms of</a:t>
            </a:r>
            <a:r>
              <a:rPr lang="en-US" baseline="0" dirty="0" smtClean="0"/>
              <a:t> what they want their kids to know and be able to do in the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fly in. They come from</a:t>
            </a:r>
            <a:r>
              <a:rPr lang="en-US" baseline="0" dirty="0" smtClean="0"/>
              <a:t> the Teacher Leadership Academy that was done last year. The goal is to incorporate cognitive norms as well as behavioral.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ED2D6-F379-A44F-B75B-1BD9A0E111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the grant as it was written.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3A2D8-7FF2-3A49-95AA-5E6F985F93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D7B6B3C-9B94-2145-A6E3-C0F5B5818686}" type="datetimeFigureOut">
              <a:rPr lang="en-US" smtClean="0"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84841D01-6E3A-194B-9F14-05A359666A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1" Type="http://schemas.microsoft.com/office/2007/relationships/media" Target="file://localhost/Users/e024686/Documents/E2T2%202010-2011/E2T2%20Training%20/old%20Year%201/Day%203/E2T2-trainingday3.ppt_media/LarryLessig_2007-1.mov" TargetMode="External"/><Relationship Id="rId2" Type="http://schemas.openxmlformats.org/officeDocument/2006/relationships/video" Target="file://localhost/Users/e024686/Documents/E2T2%202010-2011/E2T2%20Training%20/old%20Year%201/Day%203/E2T2-trainingday3.ppt_media/LarryLessig_2007-1.mo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file://localhost/Users/e024686/Documents/E2T2%202010-2011/E2T2%20Training%20/old%20Year%201/Day%203/E2T2-trainingday3.ppt_media/catherders-1.mov" TargetMode="External"/><Relationship Id="rId2" Type="http://schemas.openxmlformats.org/officeDocument/2006/relationships/video" Target="file://localhost/Users/e024686/Documents/E2T2%202010-2011/E2T2%20Training%20/old%20Year%201/Day%203/E2T2-trainingday3.ppt_media/catherders-1.mov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file://localhost/Users/e024686/Movies/beach.m4v" TargetMode="External"/><Relationship Id="rId2" Type="http://schemas.openxmlformats.org/officeDocument/2006/relationships/video" Target="file://localhost/Users/e024686/Movies/beach.m4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Enhancing Education Through Technology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“Tweet” this</a:t>
            </a:r>
          </a:p>
          <a:p>
            <a:r>
              <a:rPr lang="en-US" dirty="0" smtClean="0"/>
              <a:t>In 140 characters or less (counting spaces and punctuation) , tell me whether or not you think my use of an </a:t>
            </a:r>
            <a:r>
              <a:rPr lang="en-US" dirty="0" err="1" smtClean="0"/>
              <a:t>iPhone</a:t>
            </a:r>
            <a:r>
              <a:rPr lang="en-US" dirty="0" smtClean="0"/>
              <a:t> on the slide before last was a copyright infringement of Apple and why.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-1669852" y="-285750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Hook</a:t>
            </a:r>
            <a:endParaRPr lang="en-US" sz="67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8914" name="Picture 2" descr="/Users/e024686/Documents/E2T2 2010-2011/E2T2 Training /old Year 1/Day 3/E2T2-trainingday3.ppt_media/LarryLessig_2007-1.mov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62569" y="968901"/>
            <a:ext cx="8036719" cy="4464844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9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89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9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89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047" y="303609"/>
            <a:ext cx="2625328" cy="262532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/>
          </p:cNvSpPr>
          <p:nvPr/>
        </p:nvSpPr>
        <p:spPr bwMode="auto">
          <a:xfrm>
            <a:off x="679773" y="2928937"/>
            <a:ext cx="7777758" cy="374499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WITH A PARTNER:</a:t>
            </a:r>
          </a:p>
          <a:p>
            <a:pPr algn="l"/>
            <a:r>
              <a:rPr lang="en-US" sz="34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FIND OUT WHAT THIS SYMBOL REPRESENTS - </a:t>
            </a:r>
          </a:p>
          <a:p>
            <a:pPr algn="l"/>
            <a:r>
              <a:rPr lang="en-US" sz="34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DISCUSS</a:t>
            </a:r>
            <a:r>
              <a:rPr lang="en-US" sz="34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 – </a:t>
            </a:r>
          </a:p>
          <a:p>
            <a:pPr algn="l"/>
            <a:r>
              <a:rPr lang="en-US" sz="3400" dirty="0" smtClean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What does it mean for your projects?</a:t>
            </a:r>
            <a:endParaRPr lang="en-US" sz="3400" dirty="0">
              <a:solidFill>
                <a:srgbClr val="84DDFD"/>
              </a:solidFill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lovesharin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840" r="-15840"/>
          <a:stretch>
            <a:fillRect/>
          </a:stretch>
        </p:blipFill>
        <p:spPr>
          <a:xfrm>
            <a:off x="229622" y="840529"/>
            <a:ext cx="8546576" cy="486691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-276821" y="-232172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Fair Use </a:t>
            </a:r>
            <a:r>
              <a:rPr lang="en-US" sz="3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four factors</a:t>
            </a: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383977" y="1035844"/>
            <a:ext cx="8027789" cy="110728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700" dirty="0">
                <a:solidFill>
                  <a:srgbClr val="D5D4D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 1. The purpose and character of your use.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553641" y="1893094"/>
            <a:ext cx="8027789" cy="382190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Has the material you have taken from the original work been transformed by adding new expression or meaning?</a:t>
            </a:r>
          </a:p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Was value added to the original by creating new information, new aesthetics, new insights and understandings?</a:t>
            </a:r>
            <a:endParaRPr lang="en-US" sz="3400" dirty="0">
              <a:solidFill>
                <a:srgbClr val="D5D4D6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-276821" y="-232172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Fair Use </a:t>
            </a:r>
            <a:r>
              <a:rPr lang="en-US" sz="3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four factors</a:t>
            </a:r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383977" y="1035844"/>
            <a:ext cx="8027789" cy="110728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700" dirty="0">
                <a:solidFill>
                  <a:srgbClr val="D5D4D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2. The nature of the copyrighted work</a:t>
            </a:r>
          </a:p>
        </p:txBody>
      </p:sp>
      <p:sp>
        <p:nvSpPr>
          <p:cNvPr id="33795" name="Rectangle 3"/>
          <p:cNvSpPr>
            <a:spLocks/>
          </p:cNvSpPr>
          <p:nvPr/>
        </p:nvSpPr>
        <p:spPr bwMode="auto">
          <a:xfrm>
            <a:off x="553641" y="1893094"/>
            <a:ext cx="8027789" cy="448270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2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“...you have more leeway to copy from factual works such as biographies than you do from fictional works such as plays or novels.”</a:t>
            </a:r>
          </a:p>
          <a:p>
            <a:pPr algn="l"/>
            <a:r>
              <a:rPr lang="en-US" sz="32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“In addition ...</a:t>
            </a:r>
            <a:r>
              <a:rPr lang="en-US" sz="3200" dirty="0" smtClean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 the scope of fair use is narrower for unpublished works because an author has the </a:t>
            </a:r>
            <a:r>
              <a:rPr lang="en-US" sz="32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right to control the first public appearance of his expression.”</a:t>
            </a:r>
            <a:endParaRPr lang="en-US" sz="3200" dirty="0">
              <a:solidFill>
                <a:srgbClr val="D5D4D6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-276821" y="-232172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Fair Use </a:t>
            </a:r>
            <a:r>
              <a:rPr lang="en-US" sz="3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four factors</a:t>
            </a: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500062" y="1134070"/>
            <a:ext cx="8608219" cy="110728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D5D4D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3. The amount and substantiality of the portion taken</a:t>
            </a: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482203" y="2241352"/>
            <a:ext cx="8027789" cy="382190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“The less you take, the more likely that your copying will be excused as a fair use.”</a:t>
            </a:r>
          </a:p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 </a:t>
            </a:r>
          </a:p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“However, even if you take a small portion of a work, your copying will not be a fair use if the portion taken is the "heart" of the work.”</a:t>
            </a:r>
            <a:endParaRPr lang="en-US" sz="3400" dirty="0">
              <a:solidFill>
                <a:srgbClr val="D5D4D6"/>
              </a:solidFill>
              <a:effectLst>
                <a:outerShdw blurRad="38100" dist="38100" dir="2700000" algn="tl">
                  <a:srgbClr val="000000"/>
                </a:outerShdw>
              </a:effectLst>
              <a:ea typeface="Helvetica Neue Bold Condensed" charset="0"/>
              <a:cs typeface="Helvetica Neue Bold Condense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-276821" y="-232172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Fair Use </a:t>
            </a:r>
            <a:r>
              <a:rPr lang="en-US" sz="3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four factors</a:t>
            </a:r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500063" y="1143000"/>
            <a:ext cx="8027789" cy="110728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700" dirty="0">
                <a:solidFill>
                  <a:srgbClr val="D5D4D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4. The effect of the use upon the potential market.</a:t>
            </a:r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500063" y="1589484"/>
            <a:ext cx="8027789" cy="382190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Another important fair use factor is whether your use deprives the copyright owner of income or undermines a new or potential market for the copyrighted work.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Clarity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mediaeducationlab.com</a:t>
            </a:r>
            <a:r>
              <a:rPr lang="en-US" dirty="0" smtClean="0"/>
              <a:t>/copyright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-598289" y="-196453"/>
            <a:ext cx="7411641" cy="1848445"/>
          </a:xfrm>
          <a:ln/>
        </p:spPr>
        <p:txBody>
          <a:bodyPr/>
          <a:lstStyle/>
          <a:p>
            <a:pPr algn="ctr"/>
            <a:r>
              <a:rPr lang="en-US" sz="6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Fair Use </a:t>
            </a:r>
            <a:r>
              <a:rPr lang="en-US" sz="37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conclusion</a:t>
            </a: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553641" y="839391"/>
            <a:ext cx="8027789" cy="382190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400" dirty="0">
                <a:solidFill>
                  <a:srgbClr val="84D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elvetica Neue Bold Condensed" charset="0"/>
                <a:cs typeface="Helvetica Neue Bold Condensed" charset="0"/>
              </a:rPr>
              <a:t>Acknowledgment of the source material (such as citing a photographer) may be a consideration in a fair use determination, but it will not protect against a claim of infringement.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807684" y="189140"/>
            <a:ext cx="7411641" cy="1382485"/>
          </a:xfrm>
          <a:ln/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Ice-Breaker</a:t>
            </a:r>
          </a:p>
        </p:txBody>
      </p:sp>
      <p:pic>
        <p:nvPicPr>
          <p:cNvPr id="24578" name="Picture 2" descr="/Users/e024686/Documents/E2T2 2010-2011/E2T2 Training /old Year 1/Day 3/E2T2-trainingday3.ppt_media/catherders-1.mov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75172" y="1186533"/>
            <a:ext cx="6393656" cy="4474889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57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“Tweet” me that…</a:t>
            </a:r>
          </a:p>
          <a:p>
            <a:r>
              <a:rPr lang="en-US" dirty="0" smtClean="0"/>
              <a:t>On the other side of your entrance ticket, tell me in 140 characters or less why or why not my use of the image of “Norm” from Cheers was a copyright infringement.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pic>
        <p:nvPicPr>
          <p:cNvPr id="4" name="beach.m4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89013" y="1678212"/>
            <a:ext cx="7165975" cy="403086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Twitter for professional growth</a:t>
            </a:r>
          </a:p>
          <a:p>
            <a:pPr lvl="1"/>
            <a:r>
              <a:rPr lang="en-US" dirty="0" smtClean="0"/>
              <a:t>It’s quick</a:t>
            </a:r>
          </a:p>
          <a:p>
            <a:pPr lvl="1"/>
            <a:r>
              <a:rPr lang="en-US" dirty="0" smtClean="0"/>
              <a:t>Very low learning curve</a:t>
            </a:r>
          </a:p>
          <a:p>
            <a:pPr lvl="1"/>
            <a:r>
              <a:rPr lang="en-US" dirty="0" smtClean="0"/>
              <a:t>Potentially millions of users to connect with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1811601"/>
            <a:ext cx="7167284" cy="4081463"/>
          </a:xfrm>
        </p:spPr>
        <p:txBody>
          <a:bodyPr/>
          <a:lstStyle/>
          <a:p>
            <a:r>
              <a:rPr lang="en-US" dirty="0" smtClean="0"/>
              <a:t>Tweet: a posted comment (or status)</a:t>
            </a:r>
          </a:p>
          <a:p>
            <a:r>
              <a:rPr lang="en-US" dirty="0" smtClean="0"/>
              <a:t>Reply: when you reply to another user</a:t>
            </a:r>
          </a:p>
          <a:p>
            <a:r>
              <a:rPr lang="en-US" dirty="0" smtClean="0"/>
              <a:t>Mention: when someone includes your username in their tweet</a:t>
            </a:r>
          </a:p>
          <a:p>
            <a:r>
              <a:rPr lang="en-US" dirty="0" err="1" smtClean="0"/>
              <a:t>Retweet</a:t>
            </a:r>
            <a:r>
              <a:rPr lang="en-US" dirty="0" smtClean="0"/>
              <a:t>: when you re-send a tweet you like from someone else</a:t>
            </a:r>
          </a:p>
          <a:p>
            <a:r>
              <a:rPr lang="en-US" sz="2800" dirty="0" smtClean="0"/>
              <a:t># </a:t>
            </a:r>
            <a:r>
              <a:rPr lang="en-US" dirty="0" smtClean="0"/>
              <a:t>(hash tag): a way twitter users connect related conversations or comments (ex. #</a:t>
            </a:r>
            <a:r>
              <a:rPr lang="en-US" dirty="0" err="1" smtClean="0"/>
              <a:t>edu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375047" y="178594"/>
            <a:ext cx="8608219" cy="1714500"/>
          </a:xfrm>
          <a:ln/>
        </p:spPr>
        <p:txBody>
          <a:bodyPr/>
          <a:lstStyle/>
          <a:p>
            <a:pPr marL="286856"/>
            <a:r>
              <a:rPr lang="en-US" b="1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21st Century Standards</a:t>
            </a:r>
            <a:r>
              <a:rPr lang="en-US" b="1" dirty="0">
                <a:latin typeface="Helvetica Neue" charset="0"/>
                <a:sym typeface="Helvetica Neue" charset="0"/>
              </a:rPr>
              <a:t/>
            </a:r>
            <a:br>
              <a:rPr lang="en-US" b="1" dirty="0">
                <a:latin typeface="Helvetica Neue" charset="0"/>
                <a:sym typeface="Helvetica Neue" charset="0"/>
              </a:rPr>
            </a:br>
            <a:r>
              <a:rPr lang="en-US" sz="3700" b="1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National - Students - ISTE</a:t>
            </a:r>
            <a:endParaRPr lang="en-US" sz="3700" b="1" dirty="0">
              <a:latin typeface="Helvetica Neue" charset="0"/>
              <a:sym typeface="Helvetica Neue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5047" y="1946672"/>
            <a:ext cx="8036719" cy="3902273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/>
              <a:t>With a shoulder partner review the ISTE standards for students. </a:t>
            </a:r>
          </a:p>
          <a:p>
            <a:pPr>
              <a:buFontTx/>
              <a:buBlip>
                <a:blip r:embed="rId2"/>
              </a:buBlip>
            </a:pPr>
            <a:r>
              <a:rPr lang="en-US"/>
              <a:t>If you had to pinpoint one standard that you need to target more frequently - what would it be?</a:t>
            </a:r>
          </a:p>
          <a:p>
            <a:pPr>
              <a:buFontTx/>
              <a:buBlip>
                <a:blip r:embed="rId2"/>
              </a:buBlip>
            </a:pPr>
            <a:r>
              <a:rPr lang="en-US"/>
              <a:t>How would you go about targeting that standard? </a:t>
            </a:r>
          </a:p>
          <a:p>
            <a:pPr>
              <a:buFontTx/>
              <a:buBlip>
                <a:blip r:embed="rId2"/>
              </a:buBlip>
            </a:pPr>
            <a:r>
              <a:rPr lang="en-US"/>
              <a:t>Discuss with your partner.</a:t>
            </a:r>
          </a:p>
          <a:p>
            <a:pPr>
              <a:buFontTx/>
              <a:buBlip>
                <a:blip r:embed="rId2"/>
              </a:buBlip>
            </a:pPr>
            <a:r>
              <a:rPr lang="en-US"/>
              <a:t>Share.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</a:p>
          <a:p>
            <a:r>
              <a:rPr lang="en-US" dirty="0" smtClean="0"/>
              <a:t>How is your use of media in the classroom affected by your new understanding of </a:t>
            </a:r>
            <a:r>
              <a:rPr lang="en-US" smtClean="0"/>
              <a:t>“Fair Use”?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37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598289" y="0"/>
            <a:ext cx="7411641" cy="1848445"/>
          </a:xfrm>
          <a:ln/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Ice-Breaker </a:t>
            </a:r>
            <a:r>
              <a:rPr lang="en-US" sz="3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discussion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590476" y="1366242"/>
            <a:ext cx="7965281" cy="283964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4500" dirty="0">
                <a:solidFill>
                  <a:srgbClr val="84DDFD"/>
                </a:solidFill>
                <a:ea typeface="Helvetica Neue Bold Condensed" charset="0"/>
                <a:cs typeface="Helvetica Neue Bold Condensed" charset="0"/>
              </a:rPr>
              <a:t>With a should partner discuss, “As the teacher in the classroom who is integrating technology, are you the cat or are you the herder?”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0"/>
            <a:ext cx="8760023" cy="1714500"/>
          </a:xfrm>
          <a:ln/>
        </p:spPr>
        <p:txBody>
          <a:bodyPr/>
          <a:lstStyle/>
          <a:p>
            <a:pPr marL="286856"/>
            <a:r>
              <a:rPr lang="en-US" sz="5100" dirty="0"/>
              <a:t>Guiding Principle/Mantra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736480" y="4742000"/>
            <a:ext cx="7679531" cy="2410159"/>
          </a:xfrm>
          <a:ln/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sz="3400" dirty="0" smtClean="0"/>
              <a:t>Pick </a:t>
            </a:r>
            <a:r>
              <a:rPr lang="en-US" sz="3400" dirty="0"/>
              <a:t>the tool to match the curriculum </a:t>
            </a:r>
            <a:r>
              <a:rPr lang="en-US" sz="3400" dirty="0">
                <a:solidFill>
                  <a:srgbClr val="86133E"/>
                </a:solidFill>
              </a:rPr>
              <a:t>NOT</a:t>
            </a:r>
            <a:r>
              <a:rPr lang="en-US" sz="3400" dirty="0"/>
              <a:t> the curriculum to match the tool.</a:t>
            </a:r>
          </a:p>
        </p:txBody>
      </p:sp>
      <p:pic>
        <p:nvPicPr>
          <p:cNvPr id="4" name="Picture 3" descr="made_at_www.txt2pic.c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9928" y="944431"/>
            <a:ext cx="4508347" cy="370328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3414" y="121741"/>
            <a:ext cx="7811602" cy="868362"/>
          </a:xfrm>
        </p:spPr>
        <p:txBody>
          <a:bodyPr/>
          <a:lstStyle/>
          <a:p>
            <a:r>
              <a:rPr lang="en-US" sz="4800" dirty="0" smtClean="0"/>
              <a:t>Norms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33776" y="760433"/>
            <a:ext cx="7313613" cy="5501869"/>
          </a:xfrm>
        </p:spPr>
        <p:txBody>
          <a:bodyPr>
            <a:noAutofit/>
          </a:bodyPr>
          <a:lstStyle/>
          <a:p>
            <a:pPr>
              <a:buFont typeface="Wingdings" pitchFamily="29" charset="2"/>
              <a:buNone/>
            </a:pPr>
            <a:r>
              <a:rPr lang="en-US" sz="2800" b="1" dirty="0" smtClean="0">
                <a:ea typeface="ＭＳ Ｐゴシック" pitchFamily="29" charset="-128"/>
                <a:cs typeface="ＭＳ Ｐゴシック" pitchFamily="29" charset="-128"/>
              </a:rPr>
              <a:t>How will we work together…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Honor everyone’s time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Listen to learn and apply to your context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Balance participation and share airspace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Practice tools, strategies and protocols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Paraphrase, probe, pause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Suspend judgment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Respect confidentiality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Commit to practice and follow-through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Self advocate</a:t>
            </a:r>
          </a:p>
          <a:p>
            <a:pPr indent="0"/>
            <a:r>
              <a:rPr lang="en-US" sz="1600" dirty="0" smtClean="0">
                <a:ea typeface="ＭＳ Ｐゴシック" pitchFamily="29" charset="-128"/>
                <a:cs typeface="ＭＳ Ｐゴシック" pitchFamily="29" charset="-128"/>
              </a:rPr>
              <a:t>Avoid technological distractions</a:t>
            </a:r>
            <a:endParaRPr lang="en-US" sz="1600" dirty="0">
              <a:ea typeface="ＭＳ Ｐゴシック" pitchFamily="29" charset="-128"/>
              <a:cs typeface="ＭＳ Ｐゴシック" pitchFamily="29" charset="-128"/>
            </a:endParaRPr>
          </a:p>
        </p:txBody>
      </p:sp>
      <p:pic>
        <p:nvPicPr>
          <p:cNvPr id="5" name="Picture 4" descr="fans_nor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5734"/>
            <a:ext cx="3880480" cy="4481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866715" cy="4616272"/>
          </a:xfrm>
          <a:ln/>
        </p:spPr>
        <p:txBody>
          <a:bodyPr vert="wordArtVert">
            <a:normAutofit fontScale="90000"/>
          </a:bodyPr>
          <a:lstStyle/>
          <a:p>
            <a:pPr marL="286856"/>
            <a:r>
              <a:rPr lang="en-US" sz="6000" cap="all" dirty="0">
                <a:effectLst>
                  <a:glow rad="228600">
                    <a:schemeClr val="accent5">
                      <a:alpha val="75000"/>
                    </a:schemeClr>
                  </a:glow>
                  <a:outerShdw blurRad="50800" dist="38100" dir="16200000" algn="t">
                    <a:srgbClr val="000000">
                      <a:alpha val="43000"/>
                    </a:srgbClr>
                  </a:outerShdw>
                </a:effectLst>
              </a:rPr>
              <a:t>Project</a:t>
            </a:r>
            <a:r>
              <a:rPr lang="en-US" sz="6000" cap="all" dirty="0" smtClean="0">
                <a:effectLst>
                  <a:glow rad="228600">
                    <a:schemeClr val="accent5">
                      <a:alpha val="75000"/>
                    </a:schemeClr>
                  </a:glow>
                  <a:outerShdw blurRad="50800" dist="38100" dir="16200000" algn="t">
                    <a:srgbClr val="000000">
                      <a:alpha val="43000"/>
                    </a:srgbClr>
                  </a:outerShdw>
                </a:effectLst>
              </a:rPr>
              <a:t> Goals</a:t>
            </a:r>
            <a:endParaRPr lang="en-US" sz="6000" cap="all" dirty="0">
              <a:effectLst>
                <a:glow rad="228600">
                  <a:schemeClr val="accent5">
                    <a:alpha val="75000"/>
                  </a:schemeClr>
                </a:glow>
                <a:outerShdw blurRad="50800" dist="38100" dir="16200000" algn="t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goal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915" y="0"/>
            <a:ext cx="5820085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2044700"/>
            <a:ext cx="8292189" cy="3306145"/>
          </a:xfrm>
        </p:spPr>
        <p:txBody>
          <a:bodyPr/>
          <a:lstStyle/>
          <a:p>
            <a:r>
              <a:rPr lang="en-US" dirty="0" smtClean="0"/>
              <a:t>Copyright, Fair Use, and Digital Citizenship (12:30-2:00) </a:t>
            </a:r>
          </a:p>
          <a:p>
            <a:r>
              <a:rPr lang="en-US" dirty="0" smtClean="0"/>
              <a:t>Break (2:00-2:15)</a:t>
            </a:r>
          </a:p>
          <a:p>
            <a:r>
              <a:rPr lang="en-US" dirty="0" smtClean="0"/>
              <a:t>Activity 1 (2:15-3:30)</a:t>
            </a:r>
          </a:p>
          <a:p>
            <a:r>
              <a:rPr lang="en-US" dirty="0" smtClean="0"/>
              <a:t>House keeping and plan/development 3:30-4:00)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pho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7004">
            <a:off x="5078237" y="1593746"/>
            <a:ext cx="3081405" cy="5062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1461994"/>
          </a:xfrm>
        </p:spPr>
        <p:txBody>
          <a:bodyPr>
            <a:normAutofit/>
          </a:bodyPr>
          <a:lstStyle/>
          <a:p>
            <a:r>
              <a:rPr lang="en-US" dirty="0" smtClean="0"/>
              <a:t>Copyright, Fair Use, </a:t>
            </a:r>
            <a:br>
              <a:rPr lang="en-US" dirty="0" smtClean="0"/>
            </a:br>
            <a:r>
              <a:rPr lang="en-US" dirty="0" smtClean="0"/>
              <a:t>and Digital Citizenship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32235" y="-107156"/>
            <a:ext cx="7679531" cy="1714500"/>
          </a:xfrm>
          <a:ln/>
        </p:spPr>
        <p:txBody>
          <a:bodyPr/>
          <a:lstStyle/>
          <a:p>
            <a:pPr marL="286856"/>
            <a:r>
              <a:rPr lang="en-US" sz="4800" dirty="0" smtClean="0"/>
              <a:t>Learning Target</a:t>
            </a:r>
            <a:endParaRPr lang="en-US" sz="4800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803672" y="1338566"/>
            <a:ext cx="7679531" cy="1973524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2200" b="1" dirty="0" smtClean="0"/>
              <a:t>Teachers will understand the issues of copyright and  </a:t>
            </a:r>
            <a:r>
              <a:rPr lang="en-US" b="1" dirty="0" smtClean="0"/>
              <a:t>fair use as it relates to media literacy</a:t>
            </a:r>
            <a:endParaRPr lang="en-US" sz="22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2235" y="3312090"/>
            <a:ext cx="7283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</a:rPr>
              <a:t>Criteria for Success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56072" y="3958421"/>
            <a:ext cx="7679531" cy="2316625"/>
          </a:xfrm>
          <a:prstGeom prst="rect">
            <a:avLst/>
          </a:prstGeom>
          <a:ln/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Teachers will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able to identify when and how the use of media in the classroom falls under the category of fair use.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bldLvl="5" autoUpdateAnimBg="0"/>
      <p:bldP spid="6" grpId="0" build="p" bldLvl="5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2281</TotalTime>
  <Words>846</Words>
  <Application>Microsoft Macintosh PowerPoint</Application>
  <PresentationFormat>On-screen Show (4:3)</PresentationFormat>
  <Paragraphs>88</Paragraphs>
  <Slides>25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Twilight</vt:lpstr>
      <vt:lpstr>Day 6</vt:lpstr>
      <vt:lpstr>Ice-Breaker</vt:lpstr>
      <vt:lpstr>Ice-Breaker discussion</vt:lpstr>
      <vt:lpstr>Guiding Principle/Mantra</vt:lpstr>
      <vt:lpstr>Norms</vt:lpstr>
      <vt:lpstr>Project Goals</vt:lpstr>
      <vt:lpstr>Agenda</vt:lpstr>
      <vt:lpstr>Copyright, Fair Use,  and Digital Citizenship </vt:lpstr>
      <vt:lpstr>Learning Target</vt:lpstr>
      <vt:lpstr>Entrance Ticket</vt:lpstr>
      <vt:lpstr>Hook</vt:lpstr>
      <vt:lpstr>PowerPoint Presentation</vt:lpstr>
      <vt:lpstr>PowerPoint Presentation</vt:lpstr>
      <vt:lpstr>Fair Use the four factors</vt:lpstr>
      <vt:lpstr>Fair Use the four factors</vt:lpstr>
      <vt:lpstr>Fair Use the four factors</vt:lpstr>
      <vt:lpstr>Fair Use the four factors</vt:lpstr>
      <vt:lpstr>Copyright Clarity</vt:lpstr>
      <vt:lpstr>Fair Use conclusion</vt:lpstr>
      <vt:lpstr>Think about it</vt:lpstr>
      <vt:lpstr>Break</vt:lpstr>
      <vt:lpstr>Tool time</vt:lpstr>
      <vt:lpstr>Let’s review</vt:lpstr>
      <vt:lpstr>21st Century Standards National - Students - ISTE</vt:lpstr>
      <vt:lpstr>Closure</vt:lpstr>
    </vt:vector>
  </TitlesOfParts>
  <Company>Eagle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6</dc:title>
  <dc:creator>David Russell</dc:creator>
  <cp:lastModifiedBy>David Russell</cp:lastModifiedBy>
  <cp:revision>6</cp:revision>
  <dcterms:created xsi:type="dcterms:W3CDTF">2010-12-08T03:35:47Z</dcterms:created>
  <dcterms:modified xsi:type="dcterms:W3CDTF">2011-06-22T18:37:53Z</dcterms:modified>
</cp:coreProperties>
</file>